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20A13D-E190-4527-B4FB-F9A74008E1AA}" type="datetimeFigureOut">
              <a:rPr lang="en-US" smtClean="0"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7A138E-DE06-487D-8333-9979694A95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F84E62-3DCA-47C0-90E7-5D24E722B412}" type="datetimeFigureOut">
              <a:rPr lang="en-US" smtClean="0"/>
              <a:pPr/>
              <a:t>6/7/2011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F909B0-28C9-410D-BAB7-03CAA958F1A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net.educause.edu/ir/library/pdf/ELI7001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bizmba.com/articles/social-bookmarking-website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delicious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b.utexas.edu/petrosino/Legacy_Cycle/mf_jm/Challenge%201/website%20reliable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hois.sc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7851648" cy="1143000"/>
          </a:xfrm>
        </p:spPr>
        <p:txBody>
          <a:bodyPr/>
          <a:lstStyle/>
          <a:p>
            <a:r>
              <a:rPr lang="en-US" dirty="0" smtClean="0"/>
              <a:t>Successful Searching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Dover School District</a:t>
            </a:r>
          </a:p>
          <a:p>
            <a:r>
              <a:rPr lang="en-US" dirty="0" smtClean="0"/>
              <a:t>Summer 2011</a:t>
            </a:r>
          </a:p>
          <a:p>
            <a:r>
              <a:rPr lang="en-US" dirty="0" smtClean="0"/>
              <a:t>Successful Searching</a:t>
            </a:r>
          </a:p>
          <a:p>
            <a:r>
              <a:rPr lang="en-US" dirty="0" smtClean="0"/>
              <a:t>Stacy Billet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Things you Should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 things you should know about social bookmarking: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net.educause.edu/ir/library/pdf/ELI7001.pdf</a:t>
            </a:r>
            <a:r>
              <a:rPr lang="en-US" dirty="0" smtClean="0"/>
              <a:t>   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Top 15 Most Popular Social Bookmarking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www.ebizmba.com/articles/social-bookmarking-websites</a:t>
            </a:r>
            <a:r>
              <a:rPr lang="en-US" dirty="0" smtClean="0"/>
              <a:t> 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Delicious.com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favorite social bookmarking site.</a:t>
            </a:r>
            <a:endParaRPr lang="en-US" dirty="0">
              <a:hlinkClick r:id="rId2"/>
            </a:endParaRPr>
          </a:p>
          <a:p>
            <a:pPr lvl="1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://www.delicious.com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  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17708" r="1563" b="6250"/>
          <a:stretch>
            <a:fillRect/>
          </a:stretch>
        </p:blipFill>
        <p:spPr bwMode="auto">
          <a:xfrm>
            <a:off x="1219200" y="2743200"/>
            <a:ext cx="6707689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Use Works Cited in 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 new feature to Microsoft Word 2007.</a:t>
            </a:r>
          </a:p>
          <a:p>
            <a:r>
              <a:rPr lang="en-US" dirty="0" smtClean="0"/>
              <a:t>High school English teachers use this in all their classes.</a:t>
            </a:r>
          </a:p>
          <a:p>
            <a:r>
              <a:rPr lang="en-US" dirty="0" smtClean="0"/>
              <a:t>Can choose the style to be used.</a:t>
            </a:r>
          </a:p>
          <a:p>
            <a:r>
              <a:rPr lang="en-US" dirty="0" smtClean="0"/>
              <a:t>Easy to use and the layout will be correct.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Adding Sources Steps 1-3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a blank document</a:t>
            </a:r>
          </a:p>
          <a:p>
            <a:r>
              <a:rPr lang="en-US" dirty="0" smtClean="0"/>
              <a:t>Click the References tab on the ribbon</a:t>
            </a:r>
          </a:p>
          <a:p>
            <a:r>
              <a:rPr lang="en-US" dirty="0" smtClean="0"/>
              <a:t>Look at the Citations &amp; Bibliography group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6250" b="80208"/>
          <a:stretch>
            <a:fillRect/>
          </a:stretch>
        </p:blipFill>
        <p:spPr bwMode="auto">
          <a:xfrm>
            <a:off x="381000" y="3962400"/>
            <a:ext cx="8305800" cy="131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16200000">
            <a:off x="3352800" y="5562600"/>
            <a:ext cx="13716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2667000" y="3352800"/>
            <a:ext cx="5334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Adding Sources Step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the dropdown arrow next to style and choose what style (MLA at the high school)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64583"/>
          <a:stretch>
            <a:fillRect/>
          </a:stretch>
        </p:blipFill>
        <p:spPr bwMode="auto">
          <a:xfrm>
            <a:off x="381000" y="3276600"/>
            <a:ext cx="8458200" cy="2246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Adding Sources Step 5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the button that says Manage Sources</a:t>
            </a:r>
          </a:p>
          <a:p>
            <a:pPr lvl="1"/>
            <a:r>
              <a:rPr lang="en-US" dirty="0" smtClean="0"/>
              <a:t>This will open a box called source manager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8870" t="9599" r="9652" b="15625"/>
          <a:stretch>
            <a:fillRect/>
          </a:stretch>
        </p:blipFill>
        <p:spPr bwMode="auto">
          <a:xfrm>
            <a:off x="1524000" y="2819400"/>
            <a:ext cx="5867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Adding Sources Steps 6 &amp;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the new button in the middle of the window.</a:t>
            </a:r>
          </a:p>
          <a:p>
            <a:r>
              <a:rPr lang="en-US" dirty="0" smtClean="0"/>
              <a:t>Click the drop down arrow next to Type of Source.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0312" t="27083" r="20313" b="34375"/>
          <a:stretch>
            <a:fillRect/>
          </a:stretch>
        </p:blipFill>
        <p:spPr bwMode="auto">
          <a:xfrm>
            <a:off x="1524000" y="3733800"/>
            <a:ext cx="5791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Adding Sources Steps 8-11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in the information about the source</a:t>
            </a:r>
          </a:p>
          <a:p>
            <a:r>
              <a:rPr lang="en-US" dirty="0" smtClean="0"/>
              <a:t>Press OK</a:t>
            </a:r>
          </a:p>
          <a:p>
            <a:r>
              <a:rPr lang="en-US" dirty="0" smtClean="0"/>
              <a:t>Repeat Steps 6-9 as necessary</a:t>
            </a:r>
          </a:p>
          <a:p>
            <a:r>
              <a:rPr lang="en-US" dirty="0" smtClean="0"/>
              <a:t>Click Close button at bottom right of window.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9375" t="9375" r="9375" b="16667"/>
          <a:stretch>
            <a:fillRect/>
          </a:stretch>
        </p:blipFill>
        <p:spPr bwMode="auto">
          <a:xfrm>
            <a:off x="2590800" y="4038600"/>
            <a:ext cx="3657600" cy="249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8827374">
            <a:off x="5646950" y="4699747"/>
            <a:ext cx="1447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8827374">
            <a:off x="6104150" y="5842747"/>
            <a:ext cx="1447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After All Sources are Entered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References Tab on Ribbon</a:t>
            </a:r>
          </a:p>
          <a:p>
            <a:r>
              <a:rPr lang="en-US" dirty="0" smtClean="0"/>
              <a:t>Click the Bibliography Button—choose Works </a:t>
            </a:r>
            <a:r>
              <a:rPr lang="en-US" dirty="0"/>
              <a:t>C</a:t>
            </a:r>
            <a:r>
              <a:rPr lang="en-US" dirty="0" smtClean="0"/>
              <a:t>ited option</a:t>
            </a:r>
          </a:p>
          <a:p>
            <a:r>
              <a:rPr lang="en-US" dirty="0" smtClean="0"/>
              <a:t>All your sources should now appear in a box titled Works Cited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5000" t="28125" r="26563" b="56250"/>
          <a:stretch>
            <a:fillRect/>
          </a:stretch>
        </p:blipFill>
        <p:spPr bwMode="auto">
          <a:xfrm>
            <a:off x="533400" y="4419600"/>
            <a:ext cx="818896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Educationally sound websites</a:t>
            </a:r>
          </a:p>
          <a:p>
            <a:r>
              <a:rPr lang="en-US" dirty="0" smtClean="0"/>
              <a:t>Social Bookmarking Sites</a:t>
            </a:r>
          </a:p>
          <a:p>
            <a:r>
              <a:rPr lang="en-US" dirty="0" smtClean="0"/>
              <a:t>Works Cited Page in Microsoft Word</a:t>
            </a:r>
          </a:p>
          <a:p>
            <a:r>
              <a:rPr lang="en-US" dirty="0" smtClean="0"/>
              <a:t>Time to browse internet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Formatting 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9600" dirty="0"/>
              <a:t>1.  Formatting the title</a:t>
            </a:r>
          </a:p>
          <a:p>
            <a:pPr>
              <a:buNone/>
            </a:pPr>
            <a:r>
              <a:rPr lang="en-US" sz="9600" dirty="0"/>
              <a:t>	a.  Center the title</a:t>
            </a:r>
          </a:p>
          <a:p>
            <a:pPr>
              <a:buNone/>
            </a:pPr>
            <a:r>
              <a:rPr lang="en-US" sz="9600" dirty="0"/>
              <a:t>	b.  Change the color to black</a:t>
            </a:r>
          </a:p>
          <a:p>
            <a:pPr>
              <a:buNone/>
            </a:pPr>
            <a:r>
              <a:rPr lang="en-US" sz="9600" dirty="0"/>
              <a:t>	c.  Change case to Uppercase</a:t>
            </a:r>
          </a:p>
          <a:p>
            <a:pPr>
              <a:buNone/>
            </a:pPr>
            <a:r>
              <a:rPr lang="en-US" sz="9600" dirty="0"/>
              <a:t>	d.  Change font to Times New Roman</a:t>
            </a:r>
          </a:p>
          <a:p>
            <a:pPr>
              <a:buNone/>
            </a:pPr>
            <a:r>
              <a:rPr lang="en-US" sz="9600" dirty="0"/>
              <a:t>	e.  Press Enter after the title</a:t>
            </a:r>
          </a:p>
          <a:p>
            <a:pPr>
              <a:buNone/>
            </a:pPr>
            <a:r>
              <a:rPr lang="en-US" sz="9600" dirty="0"/>
              <a:t>2.  Select all sources</a:t>
            </a:r>
          </a:p>
          <a:p>
            <a:pPr>
              <a:buNone/>
            </a:pPr>
            <a:r>
              <a:rPr lang="en-US" sz="9600" dirty="0"/>
              <a:t>	a.  Change font and font size to Times New Roman, 14 pt.</a:t>
            </a:r>
          </a:p>
          <a:p>
            <a:pPr>
              <a:buNone/>
            </a:pPr>
            <a:r>
              <a:rPr lang="en-US" sz="9600" dirty="0"/>
              <a:t>	b.  Add a hanging indent</a:t>
            </a:r>
          </a:p>
          <a:p>
            <a:pPr>
              <a:buNone/>
            </a:pPr>
            <a:r>
              <a:rPr lang="en-US" sz="9600" dirty="0"/>
              <a:t>		</a:t>
            </a:r>
            <a:r>
              <a:rPr lang="en-US" sz="9600" dirty="0" err="1"/>
              <a:t>i</a:t>
            </a:r>
            <a:r>
              <a:rPr lang="en-US" sz="9600" dirty="0"/>
              <a:t>.  Go to page layout tab on the ribbon</a:t>
            </a:r>
          </a:p>
          <a:p>
            <a:pPr>
              <a:buNone/>
            </a:pPr>
            <a:r>
              <a:rPr lang="en-US" sz="9600" dirty="0"/>
              <a:t>		ii.  Go to the paragraph group</a:t>
            </a:r>
          </a:p>
          <a:p>
            <a:pPr>
              <a:buNone/>
            </a:pPr>
            <a:r>
              <a:rPr lang="en-US" sz="7400" dirty="0"/>
              <a:t>		</a:t>
            </a:r>
            <a:r>
              <a:rPr lang="en-US" sz="9600" dirty="0"/>
              <a:t>iii.  Click the box with the arrow at the bottom right </a:t>
            </a:r>
            <a:endParaRPr lang="en-US" sz="9600" dirty="0" smtClean="0"/>
          </a:p>
          <a:p>
            <a:pPr>
              <a:buNone/>
            </a:pPr>
            <a:r>
              <a:rPr lang="en-US" sz="9600" dirty="0" smtClean="0"/>
              <a:t>	</a:t>
            </a:r>
            <a:r>
              <a:rPr lang="en-US" sz="9600" dirty="0" smtClean="0"/>
              <a:t>	       </a:t>
            </a:r>
            <a:r>
              <a:rPr lang="en-US" sz="9600" smtClean="0"/>
              <a:t>hand corner</a:t>
            </a:r>
            <a:endParaRPr lang="en-US" sz="9600" dirty="0"/>
          </a:p>
          <a:p>
            <a:pPr>
              <a:buNone/>
            </a:pPr>
            <a:r>
              <a:rPr lang="en-US" sz="7400" dirty="0"/>
              <a:t>		</a:t>
            </a:r>
            <a:r>
              <a:rPr lang="en-US" sz="9600" dirty="0"/>
              <a:t>iv.  Go to the drop down arrow underneath the word </a:t>
            </a:r>
            <a:r>
              <a:rPr lang="en-US" sz="9600" dirty="0" smtClean="0"/>
              <a:t> </a:t>
            </a:r>
          </a:p>
          <a:p>
            <a:pPr>
              <a:buNone/>
            </a:pPr>
            <a:r>
              <a:rPr lang="en-US" sz="9600" dirty="0"/>
              <a:t> </a:t>
            </a:r>
            <a:r>
              <a:rPr lang="en-US" sz="9600" dirty="0" smtClean="0"/>
              <a:t>                  Special and </a:t>
            </a:r>
            <a:r>
              <a:rPr lang="en-US" sz="9600" dirty="0"/>
              <a:t>choose Hanging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Adding More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fontScale="70000" lnSpcReduction="20000"/>
          </a:bodyPr>
          <a:lstStyle/>
          <a:p>
            <a:pPr marL="742950" indent="-742950">
              <a:buNone/>
            </a:pPr>
            <a:r>
              <a:rPr lang="en-US" sz="3800" dirty="0" smtClean="0"/>
              <a:t>1.  Go </a:t>
            </a:r>
            <a:r>
              <a:rPr lang="en-US" sz="3800" dirty="0"/>
              <a:t>to </a:t>
            </a:r>
            <a:r>
              <a:rPr lang="en-US" sz="3800" b="1" dirty="0"/>
              <a:t>Reference </a:t>
            </a:r>
            <a:r>
              <a:rPr lang="en-US" sz="3800" dirty="0"/>
              <a:t>tab and </a:t>
            </a:r>
            <a:r>
              <a:rPr lang="en-US" sz="3800" b="1" dirty="0"/>
              <a:t>Citations and </a:t>
            </a:r>
            <a:endParaRPr lang="en-US" sz="3800" b="1" dirty="0" smtClean="0"/>
          </a:p>
          <a:p>
            <a:pPr marL="742950" indent="-742950">
              <a:buNone/>
            </a:pPr>
            <a:r>
              <a:rPr lang="en-US" sz="3800" b="1" dirty="0"/>
              <a:t> </a:t>
            </a:r>
            <a:r>
              <a:rPr lang="en-US" sz="3800" b="1" dirty="0" smtClean="0"/>
              <a:t>     Bibliography</a:t>
            </a:r>
            <a:r>
              <a:rPr lang="en-US" sz="3800" dirty="0" smtClean="0"/>
              <a:t> </a:t>
            </a:r>
            <a:r>
              <a:rPr lang="en-US" sz="3800" dirty="0"/>
              <a:t>group, click </a:t>
            </a:r>
            <a:r>
              <a:rPr lang="en-US" sz="3800" dirty="0" smtClean="0"/>
              <a:t>the </a:t>
            </a:r>
            <a:r>
              <a:rPr lang="en-US" sz="3800" b="1" dirty="0"/>
              <a:t>Manage </a:t>
            </a:r>
            <a:r>
              <a:rPr lang="en-US" sz="3800" b="1" dirty="0" smtClean="0"/>
              <a:t>Sources</a:t>
            </a:r>
            <a:r>
              <a:rPr lang="en-US" sz="3800" dirty="0" smtClean="0"/>
              <a:t> </a:t>
            </a:r>
          </a:p>
          <a:p>
            <a:pPr marL="742950" indent="-742950">
              <a:buNone/>
            </a:pPr>
            <a:r>
              <a:rPr lang="en-US" sz="3800" dirty="0"/>
              <a:t> </a:t>
            </a:r>
            <a:r>
              <a:rPr lang="en-US" sz="3800" dirty="0" smtClean="0"/>
              <a:t>     button</a:t>
            </a:r>
            <a:endParaRPr lang="en-US" sz="3800" dirty="0"/>
          </a:p>
          <a:p>
            <a:pPr marL="742950" indent="-742950">
              <a:buNone/>
            </a:pPr>
            <a:r>
              <a:rPr lang="en-US" sz="3800" dirty="0" smtClean="0"/>
              <a:t>2.  Click </a:t>
            </a:r>
            <a:r>
              <a:rPr lang="en-US" sz="3800" b="1" dirty="0"/>
              <a:t>New</a:t>
            </a:r>
            <a:r>
              <a:rPr lang="en-US" sz="3800" dirty="0"/>
              <a:t> and add your additional sources, click </a:t>
            </a:r>
            <a:r>
              <a:rPr lang="en-US" sz="3800" dirty="0" smtClean="0"/>
              <a:t> </a:t>
            </a:r>
          </a:p>
          <a:p>
            <a:pPr marL="742950" indent="-742950">
              <a:buNone/>
            </a:pPr>
            <a:r>
              <a:rPr lang="en-US" sz="3800" b="1" dirty="0"/>
              <a:t> </a:t>
            </a:r>
            <a:r>
              <a:rPr lang="en-US" sz="3800" b="1" dirty="0" smtClean="0"/>
              <a:t>    OK</a:t>
            </a:r>
            <a:r>
              <a:rPr lang="en-US" sz="3800" dirty="0"/>
              <a:t>, then click </a:t>
            </a:r>
            <a:r>
              <a:rPr lang="en-US" sz="3800" b="1" dirty="0" smtClean="0"/>
              <a:t>Close</a:t>
            </a:r>
            <a:endParaRPr lang="en-US" sz="3800" dirty="0"/>
          </a:p>
          <a:p>
            <a:pPr>
              <a:buNone/>
            </a:pPr>
            <a:r>
              <a:rPr lang="en-US" sz="3800" dirty="0"/>
              <a:t>3.  Click somewhere in your Works Cited text</a:t>
            </a:r>
          </a:p>
          <a:p>
            <a:pPr>
              <a:buNone/>
            </a:pPr>
            <a:r>
              <a:rPr lang="en-US" sz="3800" dirty="0"/>
              <a:t>4.  Click the following button </a:t>
            </a:r>
            <a:r>
              <a:rPr lang="en-US" sz="3800" b="1" dirty="0"/>
              <a:t>Update </a:t>
            </a:r>
            <a:r>
              <a:rPr lang="en-US" sz="3800" dirty="0"/>
              <a:t>(piece of paper </a:t>
            </a:r>
            <a:r>
              <a:rPr lang="en-US" sz="3800" dirty="0" smtClean="0"/>
              <a:t> </a:t>
            </a:r>
          </a:p>
          <a:p>
            <a:pPr>
              <a:buNone/>
            </a:pPr>
            <a:r>
              <a:rPr lang="en-US" sz="3800" dirty="0"/>
              <a:t> </a:t>
            </a:r>
            <a:r>
              <a:rPr lang="en-US" sz="3800" dirty="0" smtClean="0"/>
              <a:t>     with </a:t>
            </a:r>
            <a:r>
              <a:rPr lang="en-US" sz="3800" dirty="0"/>
              <a:t>a red ! mark </a:t>
            </a:r>
            <a:r>
              <a:rPr lang="en-US" sz="3800" dirty="0" smtClean="0"/>
              <a:t>beside </a:t>
            </a:r>
            <a:r>
              <a:rPr lang="en-US" sz="3800" dirty="0"/>
              <a:t>it) and your Works Cited </a:t>
            </a:r>
            <a:r>
              <a:rPr lang="en-US" sz="3800" dirty="0" smtClean="0"/>
              <a:t> </a:t>
            </a:r>
          </a:p>
          <a:p>
            <a:pPr>
              <a:buNone/>
            </a:pPr>
            <a:r>
              <a:rPr lang="en-US" sz="3800" dirty="0"/>
              <a:t> </a:t>
            </a:r>
            <a:r>
              <a:rPr lang="en-US" sz="3800" dirty="0" smtClean="0"/>
              <a:t>     will </a:t>
            </a:r>
            <a:r>
              <a:rPr lang="en-US" sz="3800" dirty="0"/>
              <a:t>be updated with your additional </a:t>
            </a:r>
            <a:r>
              <a:rPr lang="en-US" sz="3800" dirty="0" smtClean="0"/>
              <a:t>source</a:t>
            </a:r>
            <a:r>
              <a:rPr lang="en-US" sz="3800" dirty="0"/>
              <a:t>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sz="3800" b="1" dirty="0"/>
              <a:t>***Warning!!!</a:t>
            </a:r>
            <a:r>
              <a:rPr lang="en-US" sz="3800" dirty="0"/>
              <a:t>  If you click the Update button; your font, font size and formatting will change back to the original formatting, so you need to redo it.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Reliable Website Information:</a:t>
            </a:r>
          </a:p>
          <a:p>
            <a:pPr lvl="1"/>
            <a:r>
              <a:rPr lang="en-US" u="sng" dirty="0">
                <a:hlinkClick r:id="rId2"/>
              </a:rPr>
              <a:t>http://www.edb.utexas.edu/petrosino/Legacy_Cycle/mf_jm/Challenge%201/website%20reliable.pdf</a:t>
            </a:r>
            <a:r>
              <a:rPr lang="en-US" dirty="0"/>
              <a:t>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to Tell if a Website is Reliable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wrote the site?</a:t>
            </a:r>
          </a:p>
          <a:p>
            <a:r>
              <a:rPr lang="en-US" dirty="0" smtClean="0"/>
              <a:t>Who published the site?</a:t>
            </a:r>
          </a:p>
          <a:p>
            <a:r>
              <a:rPr lang="en-US" dirty="0" smtClean="0"/>
              <a:t>What is the main purpose of the site?</a:t>
            </a:r>
          </a:p>
          <a:p>
            <a:r>
              <a:rPr lang="en-US" dirty="0" smtClean="0"/>
              <a:t>Who is the intended audience?</a:t>
            </a:r>
          </a:p>
          <a:p>
            <a:r>
              <a:rPr lang="en-US" dirty="0" smtClean="0"/>
              <a:t>What is the quality of information on the website?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wrote the site?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 for an “About” or “More About the Author” link on the webpage.</a:t>
            </a:r>
          </a:p>
          <a:p>
            <a:pPr lvl="1"/>
            <a:r>
              <a:rPr lang="en-US" dirty="0" smtClean="0"/>
              <a:t>If no information is provided, be suspicious.</a:t>
            </a:r>
          </a:p>
          <a:p>
            <a:pPr lvl="1"/>
            <a:r>
              <a:rPr lang="en-US" dirty="0" smtClean="0"/>
              <a:t>Should show credentials or expertise about topic.</a:t>
            </a:r>
          </a:p>
          <a:p>
            <a:r>
              <a:rPr lang="en-US" dirty="0" smtClean="0"/>
              <a:t>Try “</a:t>
            </a:r>
            <a:r>
              <a:rPr lang="en-US" dirty="0" err="1" smtClean="0"/>
              <a:t>googling</a:t>
            </a:r>
            <a:r>
              <a:rPr lang="en-US" dirty="0" smtClean="0"/>
              <a:t>” the author.</a:t>
            </a:r>
          </a:p>
          <a:p>
            <a:pPr lvl="1"/>
            <a:r>
              <a:rPr lang="en-US" dirty="0" smtClean="0"/>
              <a:t>What type of websites are associated with the name.</a:t>
            </a:r>
          </a:p>
          <a:p>
            <a:pPr lvl="1"/>
            <a:r>
              <a:rPr lang="en-US" dirty="0" smtClean="0"/>
              <a:t>Is the author affiliated with any education institutions?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published the site?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 at the domain name of the website (this will tell you who is hosting the site)</a:t>
            </a:r>
          </a:p>
          <a:p>
            <a:r>
              <a:rPr lang="en-US" dirty="0" smtClean="0"/>
              <a:t>Do a search on the domain name at </a:t>
            </a:r>
            <a:r>
              <a:rPr lang="en-US" dirty="0" smtClean="0">
                <a:hlinkClick r:id="rId2"/>
              </a:rPr>
              <a:t>http://www.whois.sc/</a:t>
            </a:r>
            <a:r>
              <a:rPr lang="en-US" dirty="0" smtClean="0"/>
              <a:t> </a:t>
            </a:r>
          </a:p>
          <a:p>
            <a:r>
              <a:rPr lang="en-US" dirty="0" smtClean="0"/>
              <a:t>Do not ignore the suffix on the domain name.</a:t>
            </a:r>
          </a:p>
          <a:p>
            <a:pPr lvl="1">
              <a:buNone/>
            </a:pPr>
            <a:r>
              <a:rPr lang="en-US" dirty="0" smtClean="0"/>
              <a:t>--.</a:t>
            </a:r>
            <a:r>
              <a:rPr lang="en-US" dirty="0" err="1" smtClean="0"/>
              <a:t>edu</a:t>
            </a:r>
            <a:r>
              <a:rPr lang="en-US" dirty="0" smtClean="0"/>
              <a:t> = educational  		     --.</a:t>
            </a:r>
            <a:r>
              <a:rPr lang="en-US" dirty="0" err="1" smtClean="0"/>
              <a:t>gov</a:t>
            </a:r>
            <a:r>
              <a:rPr lang="en-US" dirty="0" smtClean="0"/>
              <a:t> = government</a:t>
            </a:r>
          </a:p>
          <a:p>
            <a:pPr lvl="1">
              <a:buNone/>
            </a:pPr>
            <a:r>
              <a:rPr lang="en-US" dirty="0" smtClean="0"/>
              <a:t>--.com = commercial		     --.org = nonprofit</a:t>
            </a:r>
          </a:p>
          <a:p>
            <a:pPr lvl="1">
              <a:buNone/>
            </a:pPr>
            <a:r>
              <a:rPr lang="en-US" dirty="0" smtClean="0"/>
              <a:t>--.mil = military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is the main purpose of the site?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Possible Purposes:</a:t>
            </a:r>
          </a:p>
          <a:p>
            <a:pPr lvl="1"/>
            <a:r>
              <a:rPr lang="en-US" dirty="0" smtClean="0"/>
              <a:t>To sell a product, as a personal hobby, as a public service, to further scholarship on a topic, to provide general information on a topic, to persuade you of a particular point of view.</a:t>
            </a:r>
          </a:p>
          <a:p>
            <a:r>
              <a:rPr lang="en-US" dirty="0" smtClean="0"/>
              <a:t>How to find out?</a:t>
            </a:r>
          </a:p>
          <a:p>
            <a:pPr lvl="1"/>
            <a:r>
              <a:rPr lang="en-US" dirty="0" smtClean="0"/>
              <a:t>Scan the homepage of the website.</a:t>
            </a:r>
          </a:p>
          <a:p>
            <a:pPr lvl="2"/>
            <a:r>
              <a:rPr lang="en-US" dirty="0" smtClean="0"/>
              <a:t>Is there a lot of advertising, does it appear to be professionally designed, is the writing trying to persuade you to buy something.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Who is the intended audience?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Scholars or the general public?</a:t>
            </a:r>
          </a:p>
          <a:p>
            <a:r>
              <a:rPr lang="en-US" dirty="0" smtClean="0"/>
              <a:t>Which age group is it written for?</a:t>
            </a:r>
          </a:p>
          <a:p>
            <a:r>
              <a:rPr lang="en-US" dirty="0" smtClean="0"/>
              <a:t>Is it aimed at people from a particular geographic area?</a:t>
            </a:r>
          </a:p>
          <a:p>
            <a:r>
              <a:rPr lang="en-US" dirty="0" smtClean="0"/>
              <a:t>Is it aimed at members of a particular profession or with specific training?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is the quality of information on the website?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Timeliness—when was it first published and has it been updated?</a:t>
            </a:r>
          </a:p>
          <a:p>
            <a:r>
              <a:rPr lang="en-US" dirty="0" smtClean="0"/>
              <a:t>Does the author cite sources?</a:t>
            </a:r>
          </a:p>
          <a:p>
            <a:r>
              <a:rPr lang="en-US" dirty="0" smtClean="0"/>
              <a:t>What type of other sites does the website link to?</a:t>
            </a:r>
          </a:p>
          <a:p>
            <a:r>
              <a:rPr lang="en-US" dirty="0" smtClean="0"/>
              <a:t>What type of sites link to the website you’re evaluating?—Is the website being cited by others?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Social Bookmarking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social bookmarking?</a:t>
            </a:r>
          </a:p>
          <a:p>
            <a:pPr lvl="1"/>
            <a:r>
              <a:rPr lang="en-US" dirty="0" smtClean="0"/>
              <a:t>The practice of saving bookmarks to a public Web site and “tagging” them with keywords.</a:t>
            </a:r>
            <a:endParaRPr lang="en-US" dirty="0"/>
          </a:p>
          <a:p>
            <a:r>
              <a:rPr lang="en-US" dirty="0" smtClean="0"/>
              <a:t>Why use social bookmarking?</a:t>
            </a:r>
          </a:p>
          <a:p>
            <a:pPr lvl="1"/>
            <a:r>
              <a:rPr lang="en-US" dirty="0" smtClean="0"/>
              <a:t>Have access to your favorites from any computer.</a:t>
            </a:r>
          </a:p>
          <a:p>
            <a:pPr lvl="1"/>
            <a:r>
              <a:rPr lang="en-US" dirty="0" smtClean="0"/>
              <a:t>Students can have access to marked sites you want them to use, without having to search for the specific site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169</TotalTime>
  <Words>765</Words>
  <Application>Microsoft Office PowerPoint</Application>
  <PresentationFormat>On-screen Show (4:3)</PresentationFormat>
  <Paragraphs>119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Successful Searching</vt:lpstr>
      <vt:lpstr>Agenda</vt:lpstr>
      <vt:lpstr>How to Tell if a Website is Reliable</vt:lpstr>
      <vt:lpstr>Who wrote the site?</vt:lpstr>
      <vt:lpstr>Who published the site?</vt:lpstr>
      <vt:lpstr>What is the main purpose of the site?</vt:lpstr>
      <vt:lpstr>Who is the intended audience?</vt:lpstr>
      <vt:lpstr>What is the quality of information on the website?</vt:lpstr>
      <vt:lpstr>Social Bookmarking</vt:lpstr>
      <vt:lpstr>Things you Should Know</vt:lpstr>
      <vt:lpstr>Top 15 Most Popular Social Bookmarking Sites</vt:lpstr>
      <vt:lpstr>Delicious.com</vt:lpstr>
      <vt:lpstr>Why Use Works Cited in Word</vt:lpstr>
      <vt:lpstr>Adding Sources Steps 1-3</vt:lpstr>
      <vt:lpstr>Adding Sources Step 4</vt:lpstr>
      <vt:lpstr>Adding Sources Step 5 </vt:lpstr>
      <vt:lpstr>Adding Sources Steps 6 &amp; 7</vt:lpstr>
      <vt:lpstr>Adding Sources Steps 8-11 </vt:lpstr>
      <vt:lpstr>After All Sources are Entered</vt:lpstr>
      <vt:lpstr>Formatting Works Cited</vt:lpstr>
      <vt:lpstr>Adding More Sources</vt:lpstr>
      <vt:lpstr>References</vt:lpstr>
    </vt:vector>
  </TitlesOfParts>
  <Company>Dover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Successful Searching</dc:title>
  <dc:creator>DASD</dc:creator>
  <cp:lastModifiedBy>DASD</cp:lastModifiedBy>
  <cp:revision>38</cp:revision>
  <dcterms:created xsi:type="dcterms:W3CDTF">2011-06-07T14:42:19Z</dcterms:created>
  <dcterms:modified xsi:type="dcterms:W3CDTF">2011-06-07T17:32:33Z</dcterms:modified>
</cp:coreProperties>
</file>